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68" r:id="rId6"/>
    <p:sldId id="269" r:id="rId7"/>
    <p:sldId id="265" r:id="rId8"/>
    <p:sldId id="270" r:id="rId9"/>
    <p:sldId id="271" r:id="rId10"/>
    <p:sldId id="272" r:id="rId11"/>
    <p:sldId id="273" r:id="rId12"/>
    <p:sldId id="274" r:id="rId13"/>
    <p:sldId id="275" r:id="rId14"/>
    <p:sldId id="264" r:id="rId15"/>
    <p:sldId id="276" r:id="rId16"/>
    <p:sldId id="277" r:id="rId17"/>
    <p:sldId id="278" r:id="rId18"/>
    <p:sldId id="279" r:id="rId19"/>
    <p:sldId id="263" r:id="rId20"/>
    <p:sldId id="280" r:id="rId21"/>
    <p:sldId id="281" r:id="rId22"/>
    <p:sldId id="282" r:id="rId23"/>
    <p:sldId id="26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264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979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57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52374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3602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3985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069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643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762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47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29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36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958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946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56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84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336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7000"/>
                <a:hueMod val="92000"/>
                <a:satMod val="169000"/>
                <a:alpha val="0"/>
                <a:lumMod val="31000"/>
                <a:lumOff val="69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F1BFA1E-AB66-4A62-A305-2535140E8B70}" type="datetimeFigureOut">
              <a:rPr lang="ru-RU" smtClean="0"/>
              <a:t>24.02.2025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2BD5C6-91B7-4B10-8E4D-83B5043270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0468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image" Target="../media/image2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5DC08-7E81-4927-94CD-B61484D24F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332" y="1173479"/>
            <a:ext cx="11274108" cy="331724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УРОК ОКРУЖАЮЩЕГО МИРА </a:t>
            </a:r>
            <a:b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</a:rPr>
              <a:t>1 КЛАСС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BA269E-C428-42D2-9AE2-8E45BE423F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332" y="5386495"/>
            <a:ext cx="10847388" cy="514773"/>
          </a:xfrm>
        </p:spPr>
        <p:txBody>
          <a:bodyPr/>
          <a:lstStyle/>
          <a:p>
            <a:pPr algn="ctr"/>
            <a:r>
              <a:rPr lang="ru-RU" dirty="0"/>
              <a:t>Подготовила: учитель начальных классов Лунева Ю.В.</a:t>
            </a:r>
          </a:p>
        </p:txBody>
      </p:sp>
    </p:spTree>
    <p:extLst>
      <p:ext uri="{BB962C8B-B14F-4D97-AF65-F5344CB8AC3E}">
        <p14:creationId xmlns:p14="http://schemas.microsoft.com/office/powerpoint/2010/main" val="3604113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7308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317368" y="1544233"/>
            <a:ext cx="461285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Это старый наш знакомый: он живёт на крыше дома — длинноногий, длинноносый, длинношеий, безголосый. Он летает на охоту за лягушками к болоту.</a:t>
            </a: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A0A804BB-0C10-4CC4-9655-136F78A8D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495" y="2130458"/>
            <a:ext cx="5363852" cy="4177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452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7308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311083" y="1544233"/>
            <a:ext cx="461285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Он весной поёт красиво,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</a:rPr>
              <a:t>Звонко, весело, игриво!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</a:rPr>
              <a:t>Угадай-ка поскорей, Что за птичка?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0CFB3F40-323E-443A-8CAF-E5607D5DF1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Picture background">
            <a:extLst>
              <a:ext uri="{FF2B5EF4-FFF2-40B4-BE49-F238E27FC236}">
                <a16:creationId xmlns:a16="http://schemas.microsoft.com/office/drawing/2014/main" id="{3D411895-4BF2-46E5-B4CA-389C6684A1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017" y="1809946"/>
            <a:ext cx="5866614" cy="4699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19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7308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311083" y="1544233"/>
            <a:ext cx="4612852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Он прилетает каждый год туда, Где домик его ждёт. Чужие песни петь умеет, 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</a:rPr>
              <a:t>А всё же голос свой имеет. 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0CFB3F40-323E-443A-8CAF-E5607D5DF1F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8" name="Picture 2" descr="Picture background">
            <a:extLst>
              <a:ext uri="{FF2B5EF4-FFF2-40B4-BE49-F238E27FC236}">
                <a16:creationId xmlns:a16="http://schemas.microsoft.com/office/drawing/2014/main" id="{BCEFF7CA-A39C-42FA-9B25-4E032F5348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067" y="2149311"/>
            <a:ext cx="4318262" cy="435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48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654" y="80159"/>
            <a:ext cx="7871381" cy="150706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Что общего в образе жизни?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A4F5E7F-F4D0-42AD-80AA-102FCFB097A9}"/>
              </a:ext>
            </a:extLst>
          </p:cNvPr>
          <p:cNvSpPr txBox="1">
            <a:spLocks/>
          </p:cNvSpPr>
          <p:nvPr/>
        </p:nvSpPr>
        <p:spPr>
          <a:xfrm>
            <a:off x="3261674" y="1846884"/>
            <a:ext cx="5846647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dirty="0">
                <a:solidFill>
                  <a:srgbClr val="C00000"/>
                </a:solidFill>
              </a:rPr>
              <a:t>перелётные</a:t>
            </a:r>
          </a:p>
        </p:txBody>
      </p:sp>
      <p:pic>
        <p:nvPicPr>
          <p:cNvPr id="9" name="Picture 2" descr="Picture background">
            <a:extLst>
              <a:ext uri="{FF2B5EF4-FFF2-40B4-BE49-F238E27FC236}">
                <a16:creationId xmlns:a16="http://schemas.microsoft.com/office/drawing/2014/main" id="{588D8561-0832-4118-9AF4-21CC580C2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13" y="4204355"/>
            <a:ext cx="2159525" cy="217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Picture background">
            <a:extLst>
              <a:ext uri="{FF2B5EF4-FFF2-40B4-BE49-F238E27FC236}">
                <a16:creationId xmlns:a16="http://schemas.microsoft.com/office/drawing/2014/main" id="{362ECD14-9D9F-42A6-98A4-EB4433B56F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649" y="4204354"/>
            <a:ext cx="2551521" cy="217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Picture background">
            <a:extLst>
              <a:ext uri="{FF2B5EF4-FFF2-40B4-BE49-F238E27FC236}">
                <a16:creationId xmlns:a16="http://schemas.microsoft.com/office/drawing/2014/main" id="{E08B4BF9-D5E3-4DA7-A442-24D7557503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917" y="1232149"/>
            <a:ext cx="3044857" cy="231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Picture background">
            <a:extLst>
              <a:ext uri="{FF2B5EF4-FFF2-40B4-BE49-F238E27FC236}">
                <a16:creationId xmlns:a16="http://schemas.microsoft.com/office/drawing/2014/main" id="{B2E77B74-A38A-4BE0-B90F-2C5E1144A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14" y="1409688"/>
            <a:ext cx="2450970" cy="231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96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5" y="403012"/>
            <a:ext cx="11670383" cy="1507067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Почему птицы улетают на зиму 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в тёплые края?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6DFD54-943B-43CB-B87B-2BFD9D635DA3}"/>
              </a:ext>
            </a:extLst>
          </p:cNvPr>
          <p:cNvSpPr txBox="1"/>
          <p:nvPr/>
        </p:nvSpPr>
        <p:spPr>
          <a:xfrm>
            <a:off x="2708635" y="2828835"/>
            <a:ext cx="61085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+mj-lt"/>
              </a:rPr>
              <a:t>Улетают птицы не из-за холодов, </a:t>
            </a:r>
          </a:p>
          <a:p>
            <a:pPr algn="ctr"/>
            <a:r>
              <a:rPr lang="ru-RU" sz="1800" b="1" dirty="0">
                <a:solidFill>
                  <a:schemeClr val="bg1"/>
                </a:solidFill>
                <a:latin typeface="+mj-lt"/>
              </a:rPr>
              <a:t>а из-за нехватки пищи, так как осенью исчезают насекомые, становится меньше ягод и семян растений.</a:t>
            </a:r>
          </a:p>
        </p:txBody>
      </p:sp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2D23A2CA-D481-4641-B086-1150C1728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6" r="17711"/>
          <a:stretch/>
        </p:blipFill>
        <p:spPr bwMode="auto">
          <a:xfrm>
            <a:off x="210532" y="1474145"/>
            <a:ext cx="2498103" cy="347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0B0BB980-72DF-4401-94D2-8549B634C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 r="4502" b="7904"/>
          <a:stretch/>
        </p:blipFill>
        <p:spPr bwMode="auto">
          <a:xfrm>
            <a:off x="8722936" y="3299381"/>
            <a:ext cx="3469064" cy="355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540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0B0BB980-72DF-4401-94D2-8549B634C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 r="4502" b="7904"/>
          <a:stretch/>
        </p:blipFill>
        <p:spPr bwMode="auto">
          <a:xfrm>
            <a:off x="8722936" y="3299381"/>
            <a:ext cx="3469064" cy="355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A63A495-C24C-4684-86EE-5C61B42251D5}"/>
              </a:ext>
            </a:extLst>
          </p:cNvPr>
          <p:cNvSpPr txBox="1"/>
          <p:nvPr/>
        </p:nvSpPr>
        <p:spPr>
          <a:xfrm>
            <a:off x="0" y="109748"/>
            <a:ext cx="1194061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+mj-lt"/>
              </a:rPr>
              <a:t>Места гнездовий, зимовок и маршруты пути у большинства птиц постоянные и с годами не меняются. Весной они возвращаются  в те же места, где вывелись или гнездились </a:t>
            </a:r>
          </a:p>
          <a:p>
            <a:pPr algn="ctr"/>
            <a:r>
              <a:rPr lang="ru-RU" sz="2400" b="1" dirty="0">
                <a:solidFill>
                  <a:schemeClr val="bg1"/>
                </a:solidFill>
                <a:latin typeface="+mj-lt"/>
              </a:rPr>
              <a:t>в прошлом году.</a:t>
            </a:r>
          </a:p>
        </p:txBody>
      </p:sp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id="{96B25A7B-665C-4E1E-AB73-119C99D782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91" y="1838227"/>
            <a:ext cx="7283777" cy="5019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393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085" y="403012"/>
            <a:ext cx="11670383" cy="1507067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+mj-lt"/>
              </a:rPr>
              <a:t>Как учёные узнали - Где же зимуют перелётные птицы?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Picture background">
            <a:extLst>
              <a:ext uri="{FF2B5EF4-FFF2-40B4-BE49-F238E27FC236}">
                <a16:creationId xmlns:a16="http://schemas.microsoft.com/office/drawing/2014/main" id="{2D23A2CA-D481-4641-B086-1150C17283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6" r="17711"/>
          <a:stretch/>
        </p:blipFill>
        <p:spPr bwMode="auto">
          <a:xfrm>
            <a:off x="191679" y="1910079"/>
            <a:ext cx="2498103" cy="3473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0B0BB980-72DF-4401-94D2-8549B634C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 r="4502" b="7904"/>
          <a:stretch/>
        </p:blipFill>
        <p:spPr bwMode="auto">
          <a:xfrm>
            <a:off x="8722936" y="3299381"/>
            <a:ext cx="3469064" cy="355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D9BE12-DD18-4963-9461-EFEA1FBE4C15}"/>
              </a:ext>
            </a:extLst>
          </p:cNvPr>
          <p:cNvSpPr txBox="1"/>
          <p:nvPr/>
        </p:nvSpPr>
        <p:spPr>
          <a:xfrm>
            <a:off x="3497345" y="2044016"/>
            <a:ext cx="85029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b="1" dirty="0">
                <a:solidFill>
                  <a:schemeClr val="bg1"/>
                </a:solidFill>
                <a:latin typeface="+mj-lt"/>
              </a:rPr>
              <a:t>Учёные узнали об этом, надевая на лапки птицам кольца. Подумайте, как эти кольца могли помочь учёным?</a:t>
            </a:r>
          </a:p>
        </p:txBody>
      </p:sp>
      <p:pic>
        <p:nvPicPr>
          <p:cNvPr id="8" name="Picture 10" descr="http://rrrcn.ru/wp-content/uploads/2012/04/Allrings.jpg">
            <a:extLst>
              <a:ext uri="{FF2B5EF4-FFF2-40B4-BE49-F238E27FC236}">
                <a16:creationId xmlns:a16="http://schemas.microsoft.com/office/drawing/2014/main" id="{1BB0BF65-D346-4283-9B8E-554AA1460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487" y="2824284"/>
            <a:ext cx="3456384" cy="402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46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Picture background">
            <a:extLst>
              <a:ext uri="{FF2B5EF4-FFF2-40B4-BE49-F238E27FC236}">
                <a16:creationId xmlns:a16="http://schemas.microsoft.com/office/drawing/2014/main" id="{0B0BB980-72DF-4401-94D2-8549B634C9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2" r="4502" b="7904"/>
          <a:stretch/>
        </p:blipFill>
        <p:spPr bwMode="auto">
          <a:xfrm>
            <a:off x="8722936" y="3299381"/>
            <a:ext cx="3469064" cy="355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Picture background">
            <a:extLst>
              <a:ext uri="{FF2B5EF4-FFF2-40B4-BE49-F238E27FC236}">
                <a16:creationId xmlns:a16="http://schemas.microsoft.com/office/drawing/2014/main" id="{C695C363-ADF7-4B94-979F-E11E3E6A09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188" y="1828800"/>
            <a:ext cx="57531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7DBA69-5656-4C1D-AF02-F2481DC793DF}"/>
              </a:ext>
            </a:extLst>
          </p:cNvPr>
          <p:cNvSpPr txBox="1"/>
          <p:nvPr/>
        </p:nvSpPr>
        <p:spPr>
          <a:xfrm>
            <a:off x="546755" y="204016"/>
            <a:ext cx="1127445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</a:rPr>
              <a:t>На каждом кольце свой номер и адрес,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</a:rPr>
              <a:t>где птица была окольцована; когда кто-то в 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</a:rPr>
              <a:t>других странах встречал окольцованную птицу, он сообщал об этом. Так ученым удалось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</a:rPr>
              <a:t>узнать, где зимуют птицы.</a:t>
            </a:r>
          </a:p>
        </p:txBody>
      </p:sp>
    </p:spTree>
    <p:extLst>
      <p:ext uri="{BB962C8B-B14F-4D97-AF65-F5344CB8AC3E}">
        <p14:creationId xmlns:p14="http://schemas.microsoft.com/office/powerpoint/2010/main" val="292213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Picture background">
            <a:extLst>
              <a:ext uri="{FF2B5EF4-FFF2-40B4-BE49-F238E27FC236}">
                <a16:creationId xmlns:a16="http://schemas.microsoft.com/office/drawing/2014/main" id="{3BA1DE7B-B75C-4B43-B2A5-9F549DA65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532" y="293899"/>
            <a:ext cx="8041064" cy="534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Picture background">
            <a:extLst>
              <a:ext uri="{FF2B5EF4-FFF2-40B4-BE49-F238E27FC236}">
                <a16:creationId xmlns:a16="http://schemas.microsoft.com/office/drawing/2014/main" id="{EB2962D0-EC04-4AEE-93F7-ECFC6AAE38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390" y="0"/>
            <a:ext cx="10290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167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2F87D9-BD9E-4C0A-95C7-E50F2DC909F5}"/>
              </a:ext>
            </a:extLst>
          </p:cNvPr>
          <p:cNvSpPr txBox="1"/>
          <p:nvPr/>
        </p:nvSpPr>
        <p:spPr>
          <a:xfrm>
            <a:off x="829559" y="409222"/>
            <a:ext cx="98698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j-lt"/>
              </a:rPr>
              <a:t>Назовите лишнюю птицу, объясните свой выбор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8862AB-BDC5-4451-B3C7-CF64743CF307}"/>
              </a:ext>
            </a:extLst>
          </p:cNvPr>
          <p:cNvSpPr/>
          <p:nvPr/>
        </p:nvSpPr>
        <p:spPr>
          <a:xfrm>
            <a:off x="8257708" y="5292352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воробей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D51F0AA-71AC-40AF-83E6-1A69BC58D128}"/>
              </a:ext>
            </a:extLst>
          </p:cNvPr>
          <p:cNvSpPr/>
          <p:nvPr/>
        </p:nvSpPr>
        <p:spPr>
          <a:xfrm>
            <a:off x="4671551" y="34217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галка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9EA039-7B6B-448C-8BB2-901A08404C48}"/>
              </a:ext>
            </a:extLst>
          </p:cNvPr>
          <p:cNvSpPr/>
          <p:nvPr/>
        </p:nvSpPr>
        <p:spPr>
          <a:xfrm>
            <a:off x="840297" y="17195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грач</a:t>
            </a:r>
          </a:p>
        </p:txBody>
      </p:sp>
    </p:spTree>
    <p:extLst>
      <p:ext uri="{BB962C8B-B14F-4D97-AF65-F5344CB8AC3E}">
        <p14:creationId xmlns:p14="http://schemas.microsoft.com/office/powerpoint/2010/main" val="2103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5050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b="1" dirty="0">
                <a:solidFill>
                  <a:schemeClr val="bg1"/>
                </a:solidFill>
                <a:latin typeface="YS Text"/>
              </a:rPr>
              <a:t>Всю ночь летает — мышей добывает, а станет светло — летит спать в дупло.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F8957A47-5E0C-4291-AE98-CB65A79C5B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3" t="14570" r="32474" b="14364"/>
          <a:stretch/>
        </p:blipFill>
        <p:spPr bwMode="auto">
          <a:xfrm>
            <a:off x="4608133" y="2877583"/>
            <a:ext cx="3308809" cy="398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91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2F87D9-BD9E-4C0A-95C7-E50F2DC909F5}"/>
              </a:ext>
            </a:extLst>
          </p:cNvPr>
          <p:cNvSpPr txBox="1"/>
          <p:nvPr/>
        </p:nvSpPr>
        <p:spPr>
          <a:xfrm>
            <a:off x="829559" y="409222"/>
            <a:ext cx="98698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j-lt"/>
              </a:rPr>
              <a:t>Назовите лишнюю птицу, объясните свой выбор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8862AB-BDC5-4451-B3C7-CF64743CF307}"/>
              </a:ext>
            </a:extLst>
          </p:cNvPr>
          <p:cNvSpPr/>
          <p:nvPr/>
        </p:nvSpPr>
        <p:spPr>
          <a:xfrm>
            <a:off x="8257708" y="5292352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зяблик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D51F0AA-71AC-40AF-83E6-1A69BC58D128}"/>
              </a:ext>
            </a:extLst>
          </p:cNvPr>
          <p:cNvSpPr/>
          <p:nvPr/>
        </p:nvSpPr>
        <p:spPr>
          <a:xfrm>
            <a:off x="4671551" y="34217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дятел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9EA039-7B6B-448C-8BB2-901A08404C48}"/>
              </a:ext>
            </a:extLst>
          </p:cNvPr>
          <p:cNvSpPr/>
          <p:nvPr/>
        </p:nvSpPr>
        <p:spPr>
          <a:xfrm>
            <a:off x="840297" y="17195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ласточка</a:t>
            </a:r>
          </a:p>
        </p:txBody>
      </p:sp>
    </p:spTree>
    <p:extLst>
      <p:ext uri="{BB962C8B-B14F-4D97-AF65-F5344CB8AC3E}">
        <p14:creationId xmlns:p14="http://schemas.microsoft.com/office/powerpoint/2010/main" val="143239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2F87D9-BD9E-4C0A-95C7-E50F2DC909F5}"/>
              </a:ext>
            </a:extLst>
          </p:cNvPr>
          <p:cNvSpPr txBox="1"/>
          <p:nvPr/>
        </p:nvSpPr>
        <p:spPr>
          <a:xfrm>
            <a:off x="829559" y="409222"/>
            <a:ext cx="98698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j-lt"/>
              </a:rPr>
              <a:t>Назовите лишнюю птицу, объясните свой выбор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8862AB-BDC5-4451-B3C7-CF64743CF307}"/>
              </a:ext>
            </a:extLst>
          </p:cNvPr>
          <p:cNvSpPr/>
          <p:nvPr/>
        </p:nvSpPr>
        <p:spPr>
          <a:xfrm>
            <a:off x="8257708" y="5292352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голубь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D51F0AA-71AC-40AF-83E6-1A69BC58D128}"/>
              </a:ext>
            </a:extLst>
          </p:cNvPr>
          <p:cNvSpPr/>
          <p:nvPr/>
        </p:nvSpPr>
        <p:spPr>
          <a:xfrm>
            <a:off x="4671551" y="34217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соловей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9EA039-7B6B-448C-8BB2-901A08404C48}"/>
              </a:ext>
            </a:extLst>
          </p:cNvPr>
          <p:cNvSpPr/>
          <p:nvPr/>
        </p:nvSpPr>
        <p:spPr>
          <a:xfrm>
            <a:off x="840297" y="17195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сова</a:t>
            </a:r>
          </a:p>
        </p:txBody>
      </p:sp>
    </p:spTree>
    <p:extLst>
      <p:ext uri="{BB962C8B-B14F-4D97-AF65-F5344CB8AC3E}">
        <p14:creationId xmlns:p14="http://schemas.microsoft.com/office/powerpoint/2010/main" val="402137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C2F87D9-BD9E-4C0A-95C7-E50F2DC909F5}"/>
              </a:ext>
            </a:extLst>
          </p:cNvPr>
          <p:cNvSpPr txBox="1"/>
          <p:nvPr/>
        </p:nvSpPr>
        <p:spPr>
          <a:xfrm>
            <a:off x="829559" y="409222"/>
            <a:ext cx="986986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+mj-lt"/>
              </a:rPr>
              <a:t>Назовите лишнюю птицу, объясните свой выбор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18862AB-BDC5-4451-B3C7-CF64743CF307}"/>
              </a:ext>
            </a:extLst>
          </p:cNvPr>
          <p:cNvSpPr/>
          <p:nvPr/>
        </p:nvSpPr>
        <p:spPr>
          <a:xfrm>
            <a:off x="8257708" y="5292352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аист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D51F0AA-71AC-40AF-83E6-1A69BC58D128}"/>
              </a:ext>
            </a:extLst>
          </p:cNvPr>
          <p:cNvSpPr/>
          <p:nvPr/>
        </p:nvSpPr>
        <p:spPr>
          <a:xfrm>
            <a:off x="4671551" y="34217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скворец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D9EA039-7B6B-448C-8BB2-901A08404C48}"/>
              </a:ext>
            </a:extLst>
          </p:cNvPr>
          <p:cNvSpPr/>
          <p:nvPr/>
        </p:nvSpPr>
        <p:spPr>
          <a:xfrm>
            <a:off x="840297" y="1719593"/>
            <a:ext cx="3376800" cy="864000"/>
          </a:xfrm>
          <a:prstGeom prst="rect">
            <a:avLst/>
          </a:prstGeom>
          <a:solidFill>
            <a:schemeClr val="tx1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accent6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поползень</a:t>
            </a:r>
          </a:p>
        </p:txBody>
      </p:sp>
    </p:spTree>
    <p:extLst>
      <p:ext uri="{BB962C8B-B14F-4D97-AF65-F5344CB8AC3E}">
        <p14:creationId xmlns:p14="http://schemas.microsoft.com/office/powerpoint/2010/main" val="236417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7599" y="355878"/>
            <a:ext cx="7449654" cy="1507067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>
                <a:solidFill>
                  <a:schemeClr val="accent1">
                    <a:lumMod val="75000"/>
                  </a:schemeClr>
                </a:solidFill>
              </a:rPr>
              <a:t>Молодцы!</a:t>
            </a:r>
          </a:p>
        </p:txBody>
      </p:sp>
      <p:pic>
        <p:nvPicPr>
          <p:cNvPr id="10242" name="Picture 2" descr="Picture background">
            <a:extLst>
              <a:ext uri="{FF2B5EF4-FFF2-40B4-BE49-F238E27FC236}">
                <a16:creationId xmlns:a16="http://schemas.microsoft.com/office/drawing/2014/main" id="{64B46DD9-F1DC-479E-A7ED-BDAFFEE47D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788" y="2455093"/>
            <a:ext cx="8257880" cy="4402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161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5050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C55F4-1170-40A1-B116-A1ECB14EE895}"/>
              </a:ext>
            </a:extLst>
          </p:cNvPr>
          <p:cNvSpPr txBox="1"/>
          <p:nvPr/>
        </p:nvSpPr>
        <p:spPr>
          <a:xfrm>
            <a:off x="446202" y="1712117"/>
            <a:ext cx="411951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0" dirty="0">
                <a:solidFill>
                  <a:schemeClr val="bg1"/>
                </a:solidFill>
                <a:effectLst/>
                <a:latin typeface="YS Text"/>
              </a:rPr>
              <a:t>Хоть поменьше воробья, </a:t>
            </a:r>
          </a:p>
          <a:p>
            <a:r>
              <a:rPr lang="ru-RU" sz="3600" b="1" i="0" dirty="0">
                <a:solidFill>
                  <a:schemeClr val="bg1"/>
                </a:solidFill>
                <a:effectLst/>
                <a:latin typeface="YS Text"/>
              </a:rPr>
              <a:t>Не боюсь зимы и я, </a:t>
            </a:r>
          </a:p>
          <a:p>
            <a:r>
              <a:rPr lang="ru-RU" sz="3600" b="1" i="0" dirty="0">
                <a:solidFill>
                  <a:schemeClr val="bg1"/>
                </a:solidFill>
                <a:effectLst/>
                <a:latin typeface="YS Text"/>
              </a:rPr>
              <a:t>Всем известная вам птичка, </a:t>
            </a:r>
          </a:p>
          <a:p>
            <a:r>
              <a:rPr lang="ru-RU" sz="3600" b="1" i="0" dirty="0">
                <a:solidFill>
                  <a:schemeClr val="bg1"/>
                </a:solidFill>
                <a:effectLst/>
                <a:latin typeface="YS Text"/>
              </a:rPr>
              <a:t>А зовут меня … 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DF0CEB9D-4FFA-4787-B9B4-C43D72A128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r="3557"/>
          <a:stretch/>
        </p:blipFill>
        <p:spPr bwMode="auto">
          <a:xfrm>
            <a:off x="6881567" y="1712116"/>
            <a:ext cx="4034672" cy="494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26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5050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id="{0B3345B9-336C-4083-AFEC-99CAE27EF9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3"/>
          <a:stretch/>
        </p:blipFill>
        <p:spPr bwMode="auto">
          <a:xfrm>
            <a:off x="6853287" y="1573120"/>
            <a:ext cx="5181598" cy="483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521615" y="1646475"/>
            <a:ext cx="5571241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Что за серенькая пташка </a:t>
            </a:r>
          </a:p>
          <a:p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Ловит гусениц, букашек? </a:t>
            </a:r>
          </a:p>
          <a:p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Она прыгает, летает, </a:t>
            </a:r>
          </a:p>
          <a:p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В тёплый край не улетает. 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5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5050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653589" y="1544233"/>
            <a:ext cx="108785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Всё время стучит, деревья долбит. Но их не калечит, а только лечит. 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15B8BA5-9250-420E-907A-98138DFF6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55" y="2566725"/>
            <a:ext cx="6096000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409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5050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653589" y="1544233"/>
            <a:ext cx="108785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Всем знакома эта птица, Не воробей и не синица, В чёрном оперении сидит, «Кар-кар» она громко кричит. </a:t>
            </a:r>
            <a:endParaRPr lang="ru-RU" sz="2800" b="1" dirty="0"/>
          </a:p>
        </p:txBody>
      </p:sp>
      <p:pic>
        <p:nvPicPr>
          <p:cNvPr id="2050" name="Picture 2" descr="Picture background">
            <a:extLst>
              <a:ext uri="{FF2B5EF4-FFF2-40B4-BE49-F238E27FC236}">
                <a16:creationId xmlns:a16="http://schemas.microsoft.com/office/drawing/2014/main" id="{23530AC7-1301-4836-9C09-8C22F38A3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096" y="2799762"/>
            <a:ext cx="5448693" cy="405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924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1039" y="129634"/>
            <a:ext cx="6638948" cy="150706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Назовите одним словом</a:t>
            </a:r>
          </a:p>
        </p:txBody>
      </p:sp>
      <p:pic>
        <p:nvPicPr>
          <p:cNvPr id="3" name="Picture 2" descr="Picture background">
            <a:extLst>
              <a:ext uri="{FF2B5EF4-FFF2-40B4-BE49-F238E27FC236}">
                <a16:creationId xmlns:a16="http://schemas.microsoft.com/office/drawing/2014/main" id="{85244821-5896-49C4-B1A3-F5BEFC74B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257" y="4409387"/>
            <a:ext cx="3062262" cy="21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5F9EE8D-9C5D-44A2-8822-7F9D52324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51" y="4534292"/>
            <a:ext cx="2846898" cy="191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B47959C5-9E79-422E-A58B-A0731D011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3"/>
          <a:stretch/>
        </p:blipFill>
        <p:spPr bwMode="auto">
          <a:xfrm>
            <a:off x="618508" y="4586138"/>
            <a:ext cx="2710327" cy="181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icture background">
            <a:extLst>
              <a:ext uri="{FF2B5EF4-FFF2-40B4-BE49-F238E27FC236}">
                <a16:creationId xmlns:a16="http://schemas.microsoft.com/office/drawing/2014/main" id="{07A855E9-144F-412F-ACC4-A4AC293310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r="3557"/>
          <a:stretch/>
        </p:blipFill>
        <p:spPr bwMode="auto">
          <a:xfrm>
            <a:off x="9465816" y="1518887"/>
            <a:ext cx="1862519" cy="250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cture background">
            <a:extLst>
              <a:ext uri="{FF2B5EF4-FFF2-40B4-BE49-F238E27FC236}">
                <a16:creationId xmlns:a16="http://schemas.microsoft.com/office/drawing/2014/main" id="{F21B4C53-C44B-4BF3-96D9-9851E490A9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3" t="14570" r="32474" b="14364"/>
          <a:stretch/>
        </p:blipFill>
        <p:spPr bwMode="auto">
          <a:xfrm>
            <a:off x="863665" y="1636701"/>
            <a:ext cx="2220015" cy="262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A4F5E7F-F4D0-42AD-80AA-102FCFB097A9}"/>
              </a:ext>
            </a:extLst>
          </p:cNvPr>
          <p:cNvSpPr txBox="1">
            <a:spLocks/>
          </p:cNvSpPr>
          <p:nvPr/>
        </p:nvSpPr>
        <p:spPr>
          <a:xfrm>
            <a:off x="3657599" y="1846884"/>
            <a:ext cx="4602077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 dirty="0">
                <a:solidFill>
                  <a:srgbClr val="C00000"/>
                </a:solidFill>
              </a:rPr>
              <a:t>птицы</a:t>
            </a:r>
          </a:p>
        </p:txBody>
      </p:sp>
    </p:spTree>
    <p:extLst>
      <p:ext uri="{BB962C8B-B14F-4D97-AF65-F5344CB8AC3E}">
        <p14:creationId xmlns:p14="http://schemas.microsoft.com/office/powerpoint/2010/main" val="25581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654" y="80159"/>
            <a:ext cx="7871381" cy="1507067"/>
          </a:xfrm>
        </p:spPr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Что общего в образе жизни?</a:t>
            </a:r>
          </a:p>
        </p:txBody>
      </p:sp>
      <p:pic>
        <p:nvPicPr>
          <p:cNvPr id="3" name="Picture 2" descr="Picture background">
            <a:extLst>
              <a:ext uri="{FF2B5EF4-FFF2-40B4-BE49-F238E27FC236}">
                <a16:creationId xmlns:a16="http://schemas.microsoft.com/office/drawing/2014/main" id="{85244821-5896-49C4-B1A3-F5BEFC74B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1257" y="4409387"/>
            <a:ext cx="3062262" cy="216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F5F9EE8D-9C5D-44A2-8822-7F9D52324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51" y="4534292"/>
            <a:ext cx="2846898" cy="191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Picture background">
            <a:extLst>
              <a:ext uri="{FF2B5EF4-FFF2-40B4-BE49-F238E27FC236}">
                <a16:creationId xmlns:a16="http://schemas.microsoft.com/office/drawing/2014/main" id="{B47959C5-9E79-422E-A58B-A0731D0112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3"/>
          <a:stretch/>
        </p:blipFill>
        <p:spPr bwMode="auto">
          <a:xfrm>
            <a:off x="618508" y="4586138"/>
            <a:ext cx="2710327" cy="1814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icture background">
            <a:extLst>
              <a:ext uri="{FF2B5EF4-FFF2-40B4-BE49-F238E27FC236}">
                <a16:creationId xmlns:a16="http://schemas.microsoft.com/office/drawing/2014/main" id="{07A855E9-144F-412F-ACC4-A4AC293310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0" r="3557"/>
          <a:stretch/>
        </p:blipFill>
        <p:spPr bwMode="auto">
          <a:xfrm>
            <a:off x="9465816" y="1518887"/>
            <a:ext cx="1862519" cy="2509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icture background">
            <a:extLst>
              <a:ext uri="{FF2B5EF4-FFF2-40B4-BE49-F238E27FC236}">
                <a16:creationId xmlns:a16="http://schemas.microsoft.com/office/drawing/2014/main" id="{F21B4C53-C44B-4BF3-96D9-9851E490A9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33" t="14570" r="32474" b="14364"/>
          <a:stretch/>
        </p:blipFill>
        <p:spPr bwMode="auto">
          <a:xfrm>
            <a:off x="863665" y="1636701"/>
            <a:ext cx="2220015" cy="262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A4F5E7F-F4D0-42AD-80AA-102FCFB097A9}"/>
              </a:ext>
            </a:extLst>
          </p:cNvPr>
          <p:cNvSpPr txBox="1">
            <a:spLocks/>
          </p:cNvSpPr>
          <p:nvPr/>
        </p:nvSpPr>
        <p:spPr>
          <a:xfrm>
            <a:off x="3261674" y="1846884"/>
            <a:ext cx="5846647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5400" b="1">
                <a:solidFill>
                  <a:srgbClr val="C00000"/>
                </a:solidFill>
              </a:rPr>
              <a:t>зимующие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08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E2CD5F-B578-4545-8C94-F092B6ED7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496" y="207308"/>
            <a:ext cx="9866721" cy="150706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accent1">
                    <a:lumMod val="75000"/>
                  </a:schemeClr>
                </a:solidFill>
              </a:rPr>
              <a:t>ОТГАДАЙТЕ  ЗАГАДКУ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CC933C02-F047-4E7D-B4AE-682555A18B67}"/>
              </a:ext>
            </a:extLst>
          </p:cNvPr>
          <p:cNvSpPr txBox="1">
            <a:spLocks/>
          </p:cNvSpPr>
          <p:nvPr/>
        </p:nvSpPr>
        <p:spPr>
          <a:xfrm>
            <a:off x="785566" y="1544233"/>
            <a:ext cx="10614582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29C099-B36B-4F28-9BFD-C4A3824D74EF}"/>
              </a:ext>
            </a:extLst>
          </p:cNvPr>
          <p:cNvSpPr txBox="1"/>
          <p:nvPr/>
        </p:nvSpPr>
        <p:spPr>
          <a:xfrm>
            <a:off x="653590" y="1544233"/>
            <a:ext cx="427662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Домик у неё из глины, </a:t>
            </a:r>
          </a:p>
          <a:p>
            <a:pPr algn="ctr"/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Вроде маленькой корзины. </a:t>
            </a:r>
            <a:endParaRPr lang="ru-RU" sz="3200" b="1" dirty="0">
              <a:solidFill>
                <a:schemeClr val="bg1"/>
              </a:solidFill>
              <a:latin typeface="YS Text"/>
            </a:endParaRPr>
          </a:p>
          <a:p>
            <a:pPr algn="ctr"/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 В доме птенчики живут. </a:t>
            </a:r>
          </a:p>
          <a:p>
            <a:pPr algn="ctr"/>
            <a:r>
              <a:rPr lang="ru-RU" sz="3200" b="1" i="0" dirty="0">
                <a:solidFill>
                  <a:schemeClr val="bg1"/>
                </a:solidFill>
                <a:effectLst/>
                <a:latin typeface="YS Text"/>
              </a:rPr>
              <a:t>Маму ... зовут.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id="{69182629-F25D-497C-AE21-61F54A6E5E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117" y="1930732"/>
            <a:ext cx="5552387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8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</TotalTime>
  <Words>412</Words>
  <Application>Microsoft Office PowerPoint</Application>
  <PresentationFormat>Широкоэкранный</PresentationFormat>
  <Paragraphs>67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Century Gothic</vt:lpstr>
      <vt:lpstr>Segoe UI Light</vt:lpstr>
      <vt:lpstr>Wingdings 3</vt:lpstr>
      <vt:lpstr>YS Text</vt:lpstr>
      <vt:lpstr>Сектор</vt:lpstr>
      <vt:lpstr>УРОК ОКРУЖАЮЩЕГО МИРА   1 КЛАСС</vt:lpstr>
      <vt:lpstr>ОТГАДАЙТЕ  ЗАГАДКУ</vt:lpstr>
      <vt:lpstr>ОТГАДАЙТЕ  ЗАГАДКУ</vt:lpstr>
      <vt:lpstr>ОТГАДАЙТЕ  ЗАГАДКУ</vt:lpstr>
      <vt:lpstr>ОТГАДАЙТЕ  ЗАГАДКУ</vt:lpstr>
      <vt:lpstr>ОТГАДАЙТЕ  ЗАГАДКУ</vt:lpstr>
      <vt:lpstr>Назовите одним словом</vt:lpstr>
      <vt:lpstr>Что общего в образе жизни?</vt:lpstr>
      <vt:lpstr>ОТГАДАЙТЕ  ЗАГАДКУ</vt:lpstr>
      <vt:lpstr>ОТГАДАЙТЕ  ЗАГАДКУ</vt:lpstr>
      <vt:lpstr>ОТГАДАЙТЕ  ЗАГАДКУ</vt:lpstr>
      <vt:lpstr>ОТГАДАЙТЕ  ЗАГАДКУ</vt:lpstr>
      <vt:lpstr>Что общего в образе жизни?</vt:lpstr>
      <vt:lpstr>Почему птицы улетают на зиму  в тёплые края?</vt:lpstr>
      <vt:lpstr>Презентация PowerPoint</vt:lpstr>
      <vt:lpstr>Как учёные узнали - Где же зимуют перелётные птицы?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 1 КЛАСС</dc:title>
  <dc:creator>Учитель</dc:creator>
  <cp:lastModifiedBy>Учитель</cp:lastModifiedBy>
  <cp:revision>12</cp:revision>
  <dcterms:created xsi:type="dcterms:W3CDTF">2025-02-20T07:40:55Z</dcterms:created>
  <dcterms:modified xsi:type="dcterms:W3CDTF">2025-02-24T08:12:40Z</dcterms:modified>
</cp:coreProperties>
</file>