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1" r:id="rId9"/>
    <p:sldId id="267" r:id="rId10"/>
    <p:sldId id="260" r:id="rId11"/>
    <p:sldId id="268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196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40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68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183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33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226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46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527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7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34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50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1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70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13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43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4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3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2">
                <a:tint val="97000"/>
                <a:hueMod val="92000"/>
                <a:satMod val="169000"/>
                <a:alpha val="0"/>
                <a:lumMod val="27000"/>
                <a:lumOff val="73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61BFB7F-521F-421C-A4F1-F92DB3BB6F8C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427FAA-64AC-42F4-BB5B-EC68D3E27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504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eum-online.ru/include/func/r_pic.php?type=3&amp;id=335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D476B3-58B5-4C98-9EDF-DF75EC491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106" y="1351280"/>
            <a:ext cx="10491788" cy="1798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CC3300"/>
                </a:solidFill>
              </a:rPr>
              <a:t>УРОК ОКРУЖАЮЩЕГО МИРА</a:t>
            </a:r>
            <a:br>
              <a:rPr lang="ru-RU" sz="5400" b="1" dirty="0">
                <a:solidFill>
                  <a:srgbClr val="CC3300"/>
                </a:solidFill>
              </a:rPr>
            </a:br>
            <a:br>
              <a:rPr lang="ru-RU" sz="5400" b="1" dirty="0">
                <a:solidFill>
                  <a:srgbClr val="CC3300"/>
                </a:solidFill>
              </a:rPr>
            </a:br>
            <a:r>
              <a:rPr lang="ru-RU" sz="5400" b="1" i="1" dirty="0">
                <a:solidFill>
                  <a:srgbClr val="CC3300"/>
                </a:solidFill>
              </a:rPr>
              <a:t>1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0080C5-ED26-4679-8AF1-677ECF15A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546" y="5642187"/>
            <a:ext cx="10816908" cy="76877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Подготовила: учитель начальных классов Лунева Ю.В.</a:t>
            </a:r>
          </a:p>
        </p:txBody>
      </p:sp>
    </p:spTree>
    <p:extLst>
      <p:ext uri="{BB962C8B-B14F-4D97-AF65-F5344CB8AC3E}">
        <p14:creationId xmlns:p14="http://schemas.microsoft.com/office/powerpoint/2010/main" val="1446318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111" y="358392"/>
            <a:ext cx="8534400" cy="75397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ДОРОЖНЫЕ ЗНАКИ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220B9-E3D5-496E-AD0A-76CC2E1E2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1241943" y="2675922"/>
            <a:ext cx="3461639" cy="3242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45BA189-C269-454B-9BB3-ADF7C833F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12145" y="2675922"/>
            <a:ext cx="3237912" cy="3237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E71C515-7AD8-4B3A-A5AD-AE9151BDDD9F}"/>
              </a:ext>
            </a:extLst>
          </p:cNvPr>
          <p:cNvSpPr txBox="1">
            <a:spLocks/>
          </p:cNvSpPr>
          <p:nvPr/>
        </p:nvSpPr>
        <p:spPr>
          <a:xfrm>
            <a:off x="7206274" y="1517157"/>
            <a:ext cx="4194677" cy="7539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Движение на велосипеде запрещено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7CE8732-E5A1-404B-9EFD-3833EA630A3C}"/>
              </a:ext>
            </a:extLst>
          </p:cNvPr>
          <p:cNvSpPr txBox="1">
            <a:spLocks/>
          </p:cNvSpPr>
          <p:nvPr/>
        </p:nvSpPr>
        <p:spPr>
          <a:xfrm>
            <a:off x="791049" y="1517158"/>
            <a:ext cx="4648217" cy="7539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Велосипедная дорожка</a:t>
            </a:r>
          </a:p>
        </p:txBody>
      </p:sp>
    </p:spTree>
    <p:extLst>
      <p:ext uri="{BB962C8B-B14F-4D97-AF65-F5344CB8AC3E}">
        <p14:creationId xmlns:p14="http://schemas.microsoft.com/office/powerpoint/2010/main" val="1551063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111" y="358392"/>
            <a:ext cx="8534400" cy="75397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Виды велосипедов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E05FCCD3-A323-49B7-B431-665BB4ACD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872" y="945037"/>
            <a:ext cx="9149516" cy="5828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57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758" y="499794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C3300"/>
                </a:solidFill>
              </a:rPr>
              <a:t>ОТЛИЧНАЯ РАБОТА!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95F5B3AD-91E5-4FA9-B6BF-74FB29868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358" y="1743959"/>
            <a:ext cx="50292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362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757" y="613601"/>
            <a:ext cx="11447624" cy="1507067"/>
          </a:xfrm>
        </p:spPr>
        <p:txBody>
          <a:bodyPr>
            <a:normAutofit fontScale="900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C3300"/>
                </a:solidFill>
                <a:cs typeface="Arial" charset="0"/>
              </a:rPr>
              <a:t>отгадайте загадку :</a:t>
            </a:r>
            <a:br>
              <a:rPr lang="ru-RU" b="1" dirty="0">
                <a:solidFill>
                  <a:srgbClr val="CC3300"/>
                </a:solidFill>
                <a:cs typeface="Arial" charset="0"/>
              </a:rPr>
            </a:br>
            <a:r>
              <a:rPr lang="ru-RU" b="1" dirty="0">
                <a:solidFill>
                  <a:schemeClr val="bg1"/>
                </a:solidFill>
                <a:cs typeface="Arial" charset="0"/>
              </a:rPr>
              <a:t>У него - два колеса и седло на раме. Две педали есть внизу, крутят их ногами.</a:t>
            </a:r>
            <a:br>
              <a:rPr lang="ru-RU" b="1" dirty="0">
                <a:solidFill>
                  <a:schemeClr val="bg1"/>
                </a:solidFill>
                <a:cs typeface="Arial" charset="0"/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B9B771-CBBA-463A-8180-27B5252C3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19" y="1971038"/>
            <a:ext cx="3677996" cy="473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0F379563-6EC6-495A-B735-3B64C8232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629" y="2187437"/>
            <a:ext cx="6595767" cy="445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53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88" y="361619"/>
            <a:ext cx="11447624" cy="1580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</a:rPr>
              <a:t>Проект первого велосипеда предложил ещё в </a:t>
            </a:r>
            <a:r>
              <a:rPr lang="ru-RU" sz="2200" b="1" dirty="0">
                <a:solidFill>
                  <a:srgbClr val="CC3300"/>
                </a:solidFill>
              </a:rPr>
              <a:t>1495</a:t>
            </a:r>
            <a:r>
              <a:rPr lang="ru-RU" sz="2200" b="1" dirty="0">
                <a:solidFill>
                  <a:schemeClr val="bg1"/>
                </a:solidFill>
              </a:rPr>
              <a:t> году великий итальянский учёный </a:t>
            </a:r>
            <a:r>
              <a:rPr lang="ru-RU" sz="2200" b="1" i="1" dirty="0">
                <a:solidFill>
                  <a:srgbClr val="CC3300"/>
                </a:solidFill>
              </a:rPr>
              <a:t>Леонардо да Винчи</a:t>
            </a:r>
            <a:r>
              <a:rPr lang="ru-RU" sz="2200" b="1" dirty="0">
                <a:solidFill>
                  <a:schemeClr val="bg1"/>
                </a:solidFill>
              </a:rPr>
              <a:t>. Он нарисовал двухколёсный механизм со всеми подробностями. Но этот рисунок люди увидели только в конце </a:t>
            </a:r>
            <a:br>
              <a:rPr lang="ru-RU" sz="2200" b="1" dirty="0">
                <a:solidFill>
                  <a:schemeClr val="bg1"/>
                </a:solidFill>
              </a:rPr>
            </a:br>
            <a:r>
              <a:rPr lang="ru-RU" sz="2200" b="1" dirty="0">
                <a:solidFill>
                  <a:schemeClr val="bg1"/>
                </a:solidFill>
              </a:rPr>
              <a:t>19 века.</a:t>
            </a:r>
            <a:br>
              <a:rPr lang="ru-RU" sz="2200" b="1" dirty="0">
                <a:solidFill>
                  <a:schemeClr val="bg1"/>
                </a:solidFill>
                <a:cs typeface="Arial" charset="0"/>
              </a:rPr>
            </a:b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banglaspectator.com/wp-content/uploads/2014/11/aaae4979-348f-4a49-9ba3-4eb059d66fae-1020x689.jpeg">
            <a:extLst>
              <a:ext uri="{FF2B5EF4-FFF2-40B4-BE49-F238E27FC236}">
                <a16:creationId xmlns:a16="http://schemas.microsoft.com/office/drawing/2014/main" id="{3C812562-FFDF-47C7-BECA-CC20659DA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86" y="2226905"/>
            <a:ext cx="6868150" cy="463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Картинка 28 из 4384">
            <a:hlinkClick r:id="rId3"/>
            <a:extLst>
              <a:ext uri="{FF2B5EF4-FFF2-40B4-BE49-F238E27FC236}">
                <a16:creationId xmlns:a16="http://schemas.microsoft.com/office/drawing/2014/main" id="{62F9FC19-FFF4-42D7-89B0-2F5EE45FA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294" y="1387919"/>
            <a:ext cx="3541520" cy="453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id="{FBB88A12-E0B9-4BFD-AB4D-F8F539E3D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6690774" y="4637139"/>
            <a:ext cx="1820754" cy="23490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809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88" y="455887"/>
            <a:ext cx="11447624" cy="158030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В </a:t>
            </a:r>
            <a:r>
              <a:rPr lang="ru-RU" sz="2000" b="1" dirty="0">
                <a:solidFill>
                  <a:srgbClr val="CC3300"/>
                </a:solidFill>
                <a:cs typeface="Arial" charset="0"/>
              </a:rPr>
              <a:t>1817</a:t>
            </a: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 году в Германии появился двухколёсный велосипед . Это была тяжёлая жёсткая конструкция с деревянными колёсами, усиленными железными обручами. Движение осуществлялось отталкиванием ногами от земли.  Видимо, поэтому и назвали новую машину велосипедом — ведь в переводе </a:t>
            </a:r>
            <a:r>
              <a:rPr lang="ru-RU" sz="2000" b="1" i="1" dirty="0">
                <a:solidFill>
                  <a:srgbClr val="CC3300"/>
                </a:solidFill>
                <a:cs typeface="Arial" charset="0"/>
              </a:rPr>
              <a:t>«велосипед» означает «быстрая нога». </a:t>
            </a: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Передвигаться на нём было неудобно, седока трясло. Прозвали эту машину тогда «</a:t>
            </a:r>
            <a:r>
              <a:rPr lang="ru-RU" sz="2000" b="1" dirty="0" err="1">
                <a:solidFill>
                  <a:schemeClr val="bg1"/>
                </a:solidFill>
                <a:cs typeface="Arial" charset="0"/>
              </a:rPr>
              <a:t>костотряс</a:t>
            </a: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». </a:t>
            </a:r>
            <a:br>
              <a:rPr lang="ru-RU" sz="2000" b="1" dirty="0">
                <a:solidFill>
                  <a:schemeClr val="bg1"/>
                </a:solidFill>
                <a:cs typeface="Arial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4665C552-1491-47C8-BDE5-6A8022E6E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8" y="2282352"/>
            <a:ext cx="5495827" cy="422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6B8463B-D1D8-4FCB-8C61-9D8A8A2C6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76620"/>
            <a:ext cx="5570506" cy="422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46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88" y="804678"/>
            <a:ext cx="11447624" cy="165571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Позже появился велосипед, в котором вместо деревянных колёс появились металлические обручи с большим количеством спиц. Металлические обручи покрывали резиновыми шинами. Диаметр колёс увеличили, чтобы увеличилась скорость передвижения .Такой велосипед назвали </a:t>
            </a:r>
            <a:r>
              <a:rPr lang="ru-RU" sz="2000" b="1" dirty="0">
                <a:solidFill>
                  <a:srgbClr val="CC3300"/>
                </a:solidFill>
                <a:cs typeface="Arial" charset="0"/>
              </a:rPr>
              <a:t>«паук». </a:t>
            </a: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«Пауки» уже имели рычаги управления и педали, прикреплённые к переднему колесу. Переднее колесо увеличили в размере, и человек сидел над ним. Такое положение было опасным.</a:t>
            </a:r>
            <a:br>
              <a:rPr lang="ru-RU" sz="2000" b="1" dirty="0">
                <a:solidFill>
                  <a:schemeClr val="bg1"/>
                </a:solidFill>
                <a:cs typeface="Arial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C11EBD0-8EFF-45D9-AC90-B7B974260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3" y="2696066"/>
            <a:ext cx="6427552" cy="4161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F0420BF0-F4F3-4D0E-8ED5-3161B3C3DA7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01118" y="2281286"/>
            <a:ext cx="3789777" cy="4504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id="{CC2E1756-EF70-453F-8936-3F15B59A2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6116779" y="4066297"/>
            <a:ext cx="2209185" cy="297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248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88" y="220216"/>
            <a:ext cx="11447624" cy="986415"/>
          </a:xfrm>
        </p:spPr>
        <p:txBody>
          <a:bodyPr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В 1884 году на смену «пауку» </a:t>
            </a:r>
            <a:br>
              <a:rPr lang="ru-RU" sz="2000" b="1" dirty="0">
                <a:solidFill>
                  <a:schemeClr val="bg1"/>
                </a:solidFill>
                <a:cs typeface="Arial" charset="0"/>
              </a:rPr>
            </a:br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пришла машина, похожая на современный велосипед. </a:t>
            </a:r>
            <a:br>
              <a:rPr lang="ru-RU" sz="2000" dirty="0">
                <a:solidFill>
                  <a:srgbClr val="000000"/>
                </a:solidFill>
                <a:latin typeface="Segoe Print" panose="02000600000000000000" pitchFamily="2" charset="0"/>
                <a:cs typeface="Arial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http://fofoi.ru/wp-content/uploads/2015/04/whippet.jpg">
            <a:extLst>
              <a:ext uri="{FF2B5EF4-FFF2-40B4-BE49-F238E27FC236}">
                <a16:creationId xmlns:a16="http://schemas.microsoft.com/office/drawing/2014/main" id="{B7DFA1B6-10D5-4EE7-8F7E-23D49DEB9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691" y="1923068"/>
            <a:ext cx="7042693" cy="468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id="{F0F87D6F-C8B3-49CB-BBBF-D7533D390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171064" y="3679672"/>
            <a:ext cx="2209185" cy="297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87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88" y="220216"/>
            <a:ext cx="11447624" cy="98641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В наши дни жители многих стран пользуются услугами велосипеда, отдавая ему предпочтение перед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автомобилем</a:t>
            </a:r>
            <a:r>
              <a:rPr lang="ru-RU" sz="2000" b="1" dirty="0">
                <a:latin typeface="Comic Sans MS" pitchFamily="66" charset="0"/>
              </a:rPr>
              <a:t>.</a:t>
            </a:r>
            <a:br>
              <a:rPr lang="ru-RU" sz="2000" b="1" dirty="0">
                <a:latin typeface="Comic Sans MS" pitchFamily="66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id="{F0F87D6F-C8B3-49CB-BBBF-D7533D390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801034" y="3749997"/>
            <a:ext cx="2209185" cy="2978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C5C773C-CD5C-48CF-B986-81FD8EA66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3" y="1272267"/>
            <a:ext cx="9566975" cy="55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469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697207-B8EF-4112-A497-4A8E6AE1B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04" y="519545"/>
            <a:ext cx="9376757" cy="581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63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AEDEF-FF5A-4920-9823-1BCC6150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016" y="616142"/>
            <a:ext cx="11447624" cy="98641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Где вы катаетесь на велосипедах? 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Можно ли вам выезжать на проезжую часть?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Везде ли можно передвигаться на велосипеде? Знаете ли вы дорожные знаки?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id="{F0F87D6F-C8B3-49CB-BBBF-D7533D390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801034" y="3749997"/>
            <a:ext cx="2209185" cy="29787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20C802-70DF-4F37-808D-A3B2E6C81919}"/>
              </a:ext>
            </a:extLst>
          </p:cNvPr>
          <p:cNvSpPr txBox="1"/>
          <p:nvPr/>
        </p:nvSpPr>
        <p:spPr>
          <a:xfrm>
            <a:off x="3127843" y="1918975"/>
            <a:ext cx="610856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FF0000"/>
                </a:solidFill>
                <a:latin typeface="+mj-lt"/>
                <a:cs typeface="Arial" charset="0"/>
              </a:rPr>
              <a:t>Ребята, запомните!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u="sng" dirty="0">
              <a:solidFill>
                <a:srgbClr val="FF0000"/>
              </a:solidFill>
              <a:latin typeface="+mj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+mj-lt"/>
                <a:cs typeface="Arial" charset="0"/>
              </a:rPr>
              <a:t>Детям </a:t>
            </a:r>
            <a:r>
              <a:rPr lang="ru-RU" sz="2400" b="1" dirty="0">
                <a:solidFill>
                  <a:srgbClr val="C00000"/>
                </a:solidFill>
                <a:latin typeface="+mj-lt"/>
                <a:cs typeface="Arial" charset="0"/>
              </a:rPr>
              <a:t>до 14 лет </a:t>
            </a:r>
            <a:r>
              <a:rPr lang="ru-RU" sz="2400" b="1" dirty="0">
                <a:solidFill>
                  <a:srgbClr val="000000"/>
                </a:solidFill>
                <a:latin typeface="+mj-lt"/>
                <a:cs typeface="Arial" charset="0"/>
              </a:rPr>
              <a:t>запрещено кататься на велосипеде по улицам и  дорогам. Можно ездить в парке, во дворе, на стадионе, в зоне отдыха.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0000"/>
              </a:solidFill>
              <a:latin typeface="+mj-lt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+mj-lt"/>
                <a:cs typeface="Arial" charset="0"/>
              </a:rPr>
              <a:t>Велосипедист не должен удаляться от тротуара или обочины далее чем на метр.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19264F7-B8FC-41FA-A5A6-81F71397D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5" y="3429000"/>
            <a:ext cx="2572747" cy="331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8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Сектор">
  <a:themeElements>
    <a:clrScheme name="Другая 3">
      <a:dk1>
        <a:sysClr val="windowText" lastClr="000000"/>
      </a:dk1>
      <a:lt1>
        <a:sysClr val="window" lastClr="FFFFFF"/>
      </a:lt1>
      <a:dk2>
        <a:srgbClr val="FFCC00"/>
      </a:dk2>
      <a:lt2>
        <a:srgbClr val="FFFF66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</TotalTime>
  <Words>338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Comic Sans MS</vt:lpstr>
      <vt:lpstr>Segoe Print</vt:lpstr>
      <vt:lpstr>Wingdings 3</vt:lpstr>
      <vt:lpstr>Сектор</vt:lpstr>
      <vt:lpstr>УРОК ОКРУЖАЮЩЕГО МИРА  1 класс</vt:lpstr>
      <vt:lpstr>отгадайте загадку : У него - два колеса и седло на раме. Две педали есть внизу, крутят их ногами. </vt:lpstr>
      <vt:lpstr>Проект первого велосипеда предложил ещё в 1495 году великий итальянский учёный Леонардо да Винчи. Он нарисовал двухколёсный механизм со всеми подробностями. Но этот рисунок люди увидели только в конце  19 века. </vt:lpstr>
      <vt:lpstr>В 1817 году в Германии появился двухколёсный велосипед . Это была тяжёлая жёсткая конструкция с деревянными колёсами, усиленными железными обручами. Движение осуществлялось отталкиванием ногами от земли.  Видимо, поэтому и назвали новую машину велосипедом — ведь в переводе «велосипед» означает «быстрая нога». Передвигаться на нём было неудобно, седока трясло. Прозвали эту машину тогда «костотряс».  </vt:lpstr>
      <vt:lpstr>Позже появился велосипед, в котором вместо деревянных колёс появились металлические обручи с большим количеством спиц. Металлические обручи покрывали резиновыми шинами. Диаметр колёс увеличили, чтобы увеличилась скорость передвижения .Такой велосипед назвали «паук». «Пауки» уже имели рычаги управления и педали, прикреплённые к переднему колесу. Переднее колесо увеличили в размере, и человек сидел над ним. Такое положение было опасным. </vt:lpstr>
      <vt:lpstr>В 1884 году на смену «пауку»  пришла машина, похожая на современный велосипед.  </vt:lpstr>
      <vt:lpstr>В наши дни жители многих стран пользуются услугами велосипеда, отдавая ему предпочтение перед  автомобилем. </vt:lpstr>
      <vt:lpstr>Презентация PowerPoint</vt:lpstr>
      <vt:lpstr>Где вы катаетесь на велосипедах?  Можно ли вам выезжать на проезжую часть?  Везде ли можно передвигаться на велосипеде? Знаете ли вы дорожные знаки? </vt:lpstr>
      <vt:lpstr>ДОРОЖНЫЕ ЗНАКИ</vt:lpstr>
      <vt:lpstr>Виды велосипедов</vt:lpstr>
      <vt:lpstr>ОТЛИЧНАЯ РАБОТА!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1 класс</dc:title>
  <dc:creator>Учитель</dc:creator>
  <cp:lastModifiedBy>Учитель</cp:lastModifiedBy>
  <cp:revision>4</cp:revision>
  <dcterms:created xsi:type="dcterms:W3CDTF">2025-02-24T09:24:36Z</dcterms:created>
  <dcterms:modified xsi:type="dcterms:W3CDTF">2025-02-25T05:33:04Z</dcterms:modified>
</cp:coreProperties>
</file>