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64" r:id="rId4"/>
    <p:sldId id="263" r:id="rId5"/>
    <p:sldId id="262" r:id="rId6"/>
    <p:sldId id="265" r:id="rId7"/>
    <p:sldId id="261" r:id="rId8"/>
    <p:sldId id="260" r:id="rId9"/>
    <p:sldId id="267" r:id="rId10"/>
    <p:sldId id="266" r:id="rId11"/>
    <p:sldId id="259" r:id="rId12"/>
    <p:sldId id="258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060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7400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4909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38383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507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9606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310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062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8578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963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015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65676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1461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3075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2946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8876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698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4981C4A-7CAC-49E9-A830-04BED7FCC04D}" type="datetimeFigureOut">
              <a:rPr lang="ru-RU" smtClean="0"/>
              <a:t>24.02.2025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75923-97F9-432D-8441-16B5BF6ED1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9617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E78EBE-6F29-47AD-B843-16AA3673B4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58800" y="1010920"/>
            <a:ext cx="11297920" cy="3329581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</a:rPr>
              <a:t>Урок окружающего мира</a:t>
            </a:r>
            <a:br>
              <a:rPr lang="ru-RU" b="1" dirty="0">
                <a:solidFill>
                  <a:schemeClr val="accent4">
                    <a:lumMod val="50000"/>
                  </a:schemeClr>
                </a:solidFill>
              </a:rPr>
            </a:br>
            <a:r>
              <a:rPr lang="ru-RU" sz="6000" b="1" i="1" dirty="0">
                <a:solidFill>
                  <a:schemeClr val="accent4">
                    <a:lumMod val="50000"/>
                  </a:schemeClr>
                </a:solidFill>
              </a:rPr>
              <a:t>1 класс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6758B0-9105-42C8-8C7A-AC106B0D0E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94931" y="5336180"/>
            <a:ext cx="8825658" cy="861420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Подготовила: учитель начальных классов Лунева Ю.В.</a:t>
            </a:r>
          </a:p>
        </p:txBody>
      </p:sp>
    </p:spTree>
    <p:extLst>
      <p:ext uri="{BB962C8B-B14F-4D97-AF65-F5344CB8AC3E}">
        <p14:creationId xmlns:p14="http://schemas.microsoft.com/office/powerpoint/2010/main" val="15469991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179F3352-C43A-48BC-B709-44BB655D1C02}"/>
              </a:ext>
            </a:extLst>
          </p:cNvPr>
          <p:cNvSpPr txBox="1"/>
          <p:nvPr/>
        </p:nvSpPr>
        <p:spPr>
          <a:xfrm>
            <a:off x="386498" y="128600"/>
            <a:ext cx="1004897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1800" b="1" dirty="0">
              <a:latin typeface="Comic Sans MS" pitchFamily="66" charset="0"/>
            </a:endParaRPr>
          </a:p>
          <a:p>
            <a:pPr algn="ctr"/>
            <a:r>
              <a:rPr lang="ru-RU" sz="1800" b="1" dirty="0">
                <a:solidFill>
                  <a:schemeClr val="bg1"/>
                </a:solidFill>
                <a:latin typeface="+mj-lt"/>
              </a:rPr>
              <a:t>А сегодня нити прядут, то есть скручивают из волокон, огромные прядильные машины. Не только хлопчатобумажные нити, но и шерстяные, и льняные.</a:t>
            </a:r>
          </a:p>
        </p:txBody>
      </p:sp>
      <p:pic>
        <p:nvPicPr>
          <p:cNvPr id="7170" name="Picture 2" descr="Picture background">
            <a:extLst>
              <a:ext uri="{FF2B5EF4-FFF2-40B4-BE49-F238E27FC236}">
                <a16:creationId xmlns:a16="http://schemas.microsoft.com/office/drawing/2014/main" id="{AE6ED1E4-8DCC-4444-B418-943392CB2B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303" y="1175742"/>
            <a:ext cx="8819168" cy="5553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Picture background">
            <a:extLst>
              <a:ext uri="{FF2B5EF4-FFF2-40B4-BE49-F238E27FC236}">
                <a16:creationId xmlns:a16="http://schemas.microsoft.com/office/drawing/2014/main" id="{AE9F5B67-82FC-4E82-B20A-59B8ECD6B1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302" y="1143000"/>
            <a:ext cx="8819167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023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241BF72-429A-4FD1-8AF1-1555F0B7EAE3}"/>
              </a:ext>
            </a:extLst>
          </p:cNvPr>
          <p:cNvSpPr txBox="1"/>
          <p:nvPr/>
        </p:nvSpPr>
        <p:spPr>
          <a:xfrm>
            <a:off x="190893" y="177920"/>
            <a:ext cx="374951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j-lt"/>
              </a:rPr>
              <a:t>Постепенно человек из шкур переоделся в ткань. Но это была ещё не та одежда, к которой мы привыкли. Такую одежду носили в Древней Греции. </a:t>
            </a:r>
          </a:p>
          <a:p>
            <a:endParaRPr lang="ru-RU" sz="2000" b="1" dirty="0">
              <a:solidFill>
                <a:schemeClr val="bg1"/>
              </a:solidFill>
              <a:latin typeface="+mj-lt"/>
            </a:endParaRPr>
          </a:p>
          <a:p>
            <a:r>
              <a:rPr lang="ru-RU" sz="2000" b="1" dirty="0">
                <a:solidFill>
                  <a:schemeClr val="bg1"/>
                </a:solidFill>
                <a:latin typeface="+mj-lt"/>
              </a:rPr>
              <a:t>	Её ещё не шили. Просто брали большой прямоугольный кусок ткани и оборачивали вокруг тела несколько раз. Концы закалывали булавкой. В тех странах, где всегда жарко, такая одежда удобна. </a:t>
            </a:r>
          </a:p>
        </p:txBody>
      </p:sp>
      <p:sp>
        <p:nvSpPr>
          <p:cNvPr id="7" name="AutoShape 2" descr="Picture background">
            <a:extLst>
              <a:ext uri="{FF2B5EF4-FFF2-40B4-BE49-F238E27FC236}">
                <a16:creationId xmlns:a16="http://schemas.microsoft.com/office/drawing/2014/main" id="{A1156B59-3214-4326-BFB0-07964706E51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Picture background">
            <a:extLst>
              <a:ext uri="{FF2B5EF4-FFF2-40B4-BE49-F238E27FC236}">
                <a16:creationId xmlns:a16="http://schemas.microsoft.com/office/drawing/2014/main" id="{43C06A21-DA8F-46A0-83FF-E188C63D860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8" name="Picture 6" descr="Picture background">
            <a:extLst>
              <a:ext uri="{FF2B5EF4-FFF2-40B4-BE49-F238E27FC236}">
                <a16:creationId xmlns:a16="http://schemas.microsoft.com/office/drawing/2014/main" id="{6B00AF94-B625-4905-BA8A-D0032C7E6F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023" y="40064"/>
            <a:ext cx="5529263" cy="677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Picture background">
            <a:extLst>
              <a:ext uri="{FF2B5EF4-FFF2-40B4-BE49-F238E27FC236}">
                <a16:creationId xmlns:a16="http://schemas.microsoft.com/office/drawing/2014/main" id="{8873303D-BA16-4EBC-A560-CBB6128754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8784" y="296944"/>
            <a:ext cx="7705627" cy="6264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9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Лариса\Favorites\Desktop\Одежда\kisspng-18th-century-.png">
            <a:extLst>
              <a:ext uri="{FF2B5EF4-FFF2-40B4-BE49-F238E27FC236}">
                <a16:creationId xmlns:a16="http://schemas.microsoft.com/office/drawing/2014/main" id="{77E7AE59-1A0D-48F0-B750-A7C74B237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6850" y="1682226"/>
            <a:ext cx="4113327" cy="5062652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858593C-F76E-42EB-9D3B-4CEC39E69B03}"/>
              </a:ext>
            </a:extLst>
          </p:cNvPr>
          <p:cNvSpPr txBox="1"/>
          <p:nvPr/>
        </p:nvSpPr>
        <p:spPr>
          <a:xfrm>
            <a:off x="134332" y="257674"/>
            <a:ext cx="837807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j-lt"/>
              </a:rPr>
              <a:t>Время шло, люди научились шить </a:t>
            </a:r>
          </a:p>
          <a:p>
            <a:r>
              <a:rPr lang="ru-RU" sz="2000" b="1" dirty="0">
                <a:solidFill>
                  <a:schemeClr val="bg1"/>
                </a:solidFill>
                <a:latin typeface="+mj-lt"/>
              </a:rPr>
              <a:t>красивые наряды, придумали шарфы и шляпы. Из Франции пошла мода на банты и кружева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8" name="Picture 2" descr="C:\Users\Лариса\Favorites\Desktop\Одежда\король.png">
            <a:extLst>
              <a:ext uri="{FF2B5EF4-FFF2-40B4-BE49-F238E27FC236}">
                <a16:creationId xmlns:a16="http://schemas.microsoft.com/office/drawing/2014/main" id="{0A27446C-AB07-4284-A235-11AA29D6CE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7572" y="1682226"/>
            <a:ext cx="2639551" cy="52238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57758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06F9969-4A75-4690-B670-6425C60198DB}"/>
              </a:ext>
            </a:extLst>
          </p:cNvPr>
          <p:cNvSpPr txBox="1"/>
          <p:nvPr/>
        </p:nvSpPr>
        <p:spPr>
          <a:xfrm>
            <a:off x="172040" y="138027"/>
            <a:ext cx="976381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</a:rPr>
              <a:t>В Англии появился строгий мужской костюм современного типа. Тогда он включал в себя тёмный, обычно чёрный фрак, белую рубашку, белый шейный платок. На голову надевали шляпу-цилиндр.</a:t>
            </a:r>
          </a:p>
        </p:txBody>
      </p:sp>
      <p:pic>
        <p:nvPicPr>
          <p:cNvPr id="9" name="Picture 2" descr="http://triumph-yug.ru/photos/19-veka-odejda-2752-large.jpg">
            <a:extLst>
              <a:ext uri="{FF2B5EF4-FFF2-40B4-BE49-F238E27FC236}">
                <a16:creationId xmlns:a16="http://schemas.microsoft.com/office/drawing/2014/main" id="{7A5884E6-AC1B-4608-A376-29269F4A64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653" y="1153690"/>
            <a:ext cx="4574694" cy="57614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38882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E2667D3-113D-4937-86E4-B08281A5DC82}"/>
              </a:ext>
            </a:extLst>
          </p:cNvPr>
          <p:cNvSpPr txBox="1"/>
          <p:nvPr/>
        </p:nvSpPr>
        <p:spPr>
          <a:xfrm>
            <a:off x="829559" y="276528"/>
            <a:ext cx="93513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</a:rPr>
              <a:t>Мы видим одежду, в которой ходили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</a:rPr>
              <a:t>400-500 лет назад на Руси простые люди. И у мужчин, и у женщин одежда была достаточно свободной, чтобы удобно было двигаться.</a:t>
            </a:r>
          </a:p>
        </p:txBody>
      </p:sp>
      <p:pic>
        <p:nvPicPr>
          <p:cNvPr id="7" name="Picture 2" descr="C:\Users\Лариса\Favorites\Desktop\Одежда\крестьяне.png">
            <a:extLst>
              <a:ext uri="{FF2B5EF4-FFF2-40B4-BE49-F238E27FC236}">
                <a16:creationId xmlns:a16="http://schemas.microsoft.com/office/drawing/2014/main" id="{6615E1CD-0548-46B4-98C4-05EAD975CE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6786" y="1374337"/>
            <a:ext cx="4656645" cy="5483663"/>
          </a:xfrm>
          <a:prstGeom prst="rect">
            <a:avLst/>
          </a:prstGeom>
          <a:noFill/>
        </p:spPr>
      </p:pic>
      <p:pic>
        <p:nvPicPr>
          <p:cNvPr id="8" name="Picture 2" descr="http://dicefilms.ru/photos/raifashion-magazin-otkuda-tam-odejda-135060-large.jpg">
            <a:extLst>
              <a:ext uri="{FF2B5EF4-FFF2-40B4-BE49-F238E27FC236}">
                <a16:creationId xmlns:a16="http://schemas.microsoft.com/office/drawing/2014/main" id="{C5EC34A3-11AE-436D-A24B-AAC00931D8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7"/>
          <a:stretch/>
        </p:blipFill>
        <p:spPr bwMode="auto">
          <a:xfrm flipH="1">
            <a:off x="6532690" y="1713522"/>
            <a:ext cx="4353964" cy="4867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4033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53B5738-5049-499D-8B43-76F5098EA09B}"/>
              </a:ext>
            </a:extLst>
          </p:cNvPr>
          <p:cNvSpPr txBox="1"/>
          <p:nvPr/>
        </p:nvSpPr>
        <p:spPr>
          <a:xfrm>
            <a:off x="829559" y="320759"/>
            <a:ext cx="944565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j-lt"/>
              </a:rPr>
              <a:t>Бояре и царь носили такую же одежду, но сшита она была из дорогих тканей, имела яркую расцветку.</a:t>
            </a:r>
            <a:endParaRPr lang="ru-RU" sz="2000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9218" name="Picture 2" descr="Picture background">
            <a:extLst>
              <a:ext uri="{FF2B5EF4-FFF2-40B4-BE49-F238E27FC236}">
                <a16:creationId xmlns:a16="http://schemas.microsoft.com/office/drawing/2014/main" id="{BA5C244C-A3A7-4389-A1DA-5275242BC1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14" y="1434102"/>
            <a:ext cx="7831710" cy="4919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5883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AE0E7D2-50A8-4AAE-A987-6D1F1EC7B326}"/>
              </a:ext>
            </a:extLst>
          </p:cNvPr>
          <p:cNvSpPr txBox="1"/>
          <p:nvPr/>
        </p:nvSpPr>
        <p:spPr>
          <a:xfrm>
            <a:off x="367644" y="119174"/>
            <a:ext cx="1003954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+mj-lt"/>
              </a:rPr>
              <a:t>А в чём вы ходите сегодня? Что вы надеваете зимой? Что — весной и осенью? Что — летом? Зачем вам так много разной одежды?</a:t>
            </a:r>
          </a:p>
        </p:txBody>
      </p:sp>
      <p:pic>
        <p:nvPicPr>
          <p:cNvPr id="10242" name="Picture 2" descr="Picture background">
            <a:extLst>
              <a:ext uri="{FF2B5EF4-FFF2-40B4-BE49-F238E27FC236}">
                <a16:creationId xmlns:a16="http://schemas.microsoft.com/office/drawing/2014/main" id="{829EB0EB-44BD-4754-AE1E-874DD5938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397" y="1027522"/>
            <a:ext cx="9451205" cy="583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635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DFC77C2-AF37-481D-9069-497084EF21CE}"/>
              </a:ext>
            </a:extLst>
          </p:cNvPr>
          <p:cNvSpPr txBox="1"/>
          <p:nvPr/>
        </p:nvSpPr>
        <p:spPr>
          <a:xfrm>
            <a:off x="263951" y="295382"/>
            <a:ext cx="1014324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+mj-lt"/>
              </a:rPr>
              <a:t>В нашей стране</a:t>
            </a:r>
            <a:r>
              <a:rPr lang="ru-RU" sz="1800" b="1" dirty="0">
                <a:solidFill>
                  <a:schemeClr val="bg1"/>
                </a:solidFill>
                <a:latin typeface="+mj-lt"/>
              </a:rPr>
              <a:t> погода </a:t>
            </a:r>
          </a:p>
          <a:p>
            <a:pPr algn="ctr"/>
            <a:r>
              <a:rPr lang="ru-RU" sz="1800" b="1" dirty="0">
                <a:solidFill>
                  <a:schemeClr val="bg1"/>
                </a:solidFill>
                <a:latin typeface="+mj-lt"/>
              </a:rPr>
              <a:t>сильно меняется в разные времена года, поэтому, чтобы не болеть, мы вынуждены менять нашу одежду в зависимости от погоды.</a:t>
            </a:r>
          </a:p>
        </p:txBody>
      </p:sp>
      <p:pic>
        <p:nvPicPr>
          <p:cNvPr id="11266" name="Picture 2" descr="Picture background">
            <a:extLst>
              <a:ext uri="{FF2B5EF4-FFF2-40B4-BE49-F238E27FC236}">
                <a16:creationId xmlns:a16="http://schemas.microsoft.com/office/drawing/2014/main" id="{834AEA8E-2336-4A65-AB80-E8ACB5F121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2" r="13111"/>
          <a:stretch/>
        </p:blipFill>
        <p:spPr bwMode="auto">
          <a:xfrm>
            <a:off x="179108" y="1470581"/>
            <a:ext cx="5052768" cy="48265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Picture background">
            <a:extLst>
              <a:ext uri="{FF2B5EF4-FFF2-40B4-BE49-F238E27FC236}">
                <a16:creationId xmlns:a16="http://schemas.microsoft.com/office/drawing/2014/main" id="{6A396612-B4FF-4242-97BE-FC123F9C9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622" y="1560136"/>
            <a:ext cx="6193018" cy="463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6109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DFC77C2-AF37-481D-9069-497084EF21CE}"/>
              </a:ext>
            </a:extLst>
          </p:cNvPr>
          <p:cNvSpPr txBox="1"/>
          <p:nvPr/>
        </p:nvSpPr>
        <p:spPr>
          <a:xfrm>
            <a:off x="263951" y="295382"/>
            <a:ext cx="101432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+mj-lt"/>
              </a:rPr>
              <a:t>Современная одежда очень разнообразна. Есть даже специальная одежда для пре</a:t>
            </a:r>
            <a:r>
              <a:rPr lang="ru-RU" b="1" dirty="0">
                <a:solidFill>
                  <a:schemeClr val="bg1"/>
                </a:solidFill>
                <a:latin typeface="+mj-lt"/>
              </a:rPr>
              <a:t>дставителей различных профессий. Угадайте, кому принадлежат эти костюмы:</a:t>
            </a:r>
            <a:endParaRPr lang="ru-RU" sz="1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2290" name="Picture 2" descr="Picture background">
            <a:extLst>
              <a:ext uri="{FF2B5EF4-FFF2-40B4-BE49-F238E27FC236}">
                <a16:creationId xmlns:a16="http://schemas.microsoft.com/office/drawing/2014/main" id="{C41BA8CE-BAFC-48B1-A783-4358ED979F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11" r="27196"/>
          <a:stretch/>
        </p:blipFill>
        <p:spPr bwMode="auto">
          <a:xfrm>
            <a:off x="263951" y="1061693"/>
            <a:ext cx="2978870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Picture background">
            <a:extLst>
              <a:ext uri="{FF2B5EF4-FFF2-40B4-BE49-F238E27FC236}">
                <a16:creationId xmlns:a16="http://schemas.microsoft.com/office/drawing/2014/main" id="{91A71505-120C-4636-9826-63B704093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035" y="1353335"/>
            <a:ext cx="3765859" cy="5131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Picture background">
            <a:extLst>
              <a:ext uri="{FF2B5EF4-FFF2-40B4-BE49-F238E27FC236}">
                <a16:creationId xmlns:a16="http://schemas.microsoft.com/office/drawing/2014/main" id="{907301D3-41C1-48BD-9D7D-34F9B1CBE5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0" r="6408"/>
          <a:stretch/>
        </p:blipFill>
        <p:spPr bwMode="auto">
          <a:xfrm>
            <a:off x="7829108" y="1437391"/>
            <a:ext cx="4227774" cy="5339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7895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DFC77C2-AF37-481D-9069-497084EF21CE}"/>
              </a:ext>
            </a:extLst>
          </p:cNvPr>
          <p:cNvSpPr txBox="1"/>
          <p:nvPr/>
        </p:nvSpPr>
        <p:spPr>
          <a:xfrm>
            <a:off x="263951" y="295382"/>
            <a:ext cx="1014324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+mj-lt"/>
              </a:rPr>
              <a:t>Современная одежда очень разнообразна. Есть даже специальная одежда для пре</a:t>
            </a:r>
            <a:r>
              <a:rPr lang="ru-RU" b="1" dirty="0">
                <a:solidFill>
                  <a:schemeClr val="bg1"/>
                </a:solidFill>
                <a:latin typeface="+mj-lt"/>
              </a:rPr>
              <a:t>дставителей различных профессий. Угадайте, кому принадлежат эти костюмы:</a:t>
            </a:r>
            <a:endParaRPr lang="ru-RU" sz="18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13316" name="Picture 4" descr="Picture background">
            <a:extLst>
              <a:ext uri="{FF2B5EF4-FFF2-40B4-BE49-F238E27FC236}">
                <a16:creationId xmlns:a16="http://schemas.microsoft.com/office/drawing/2014/main" id="{4E353CF1-E0F1-4EF3-A5E7-F6DBC1F4A98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259" r="8580"/>
          <a:stretch/>
        </p:blipFill>
        <p:spPr bwMode="auto">
          <a:xfrm>
            <a:off x="263951" y="1102936"/>
            <a:ext cx="2960016" cy="5561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Picture background">
            <a:extLst>
              <a:ext uri="{FF2B5EF4-FFF2-40B4-BE49-F238E27FC236}">
                <a16:creationId xmlns:a16="http://schemas.microsoft.com/office/drawing/2014/main" id="{5377CC40-65C0-4223-9303-C3189E61E2F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94" t="4368" r="16482" b="3001"/>
          <a:stretch/>
        </p:blipFill>
        <p:spPr bwMode="auto">
          <a:xfrm>
            <a:off x="4308050" y="1102936"/>
            <a:ext cx="3091992" cy="571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20" name="Picture 8" descr="Picture background">
            <a:extLst>
              <a:ext uri="{FF2B5EF4-FFF2-40B4-BE49-F238E27FC236}">
                <a16:creationId xmlns:a16="http://schemas.microsoft.com/office/drawing/2014/main" id="{43397547-BBE8-4367-8714-95EF28DC39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57" r="27049"/>
          <a:stretch/>
        </p:blipFill>
        <p:spPr bwMode="auto">
          <a:xfrm>
            <a:off x="8484125" y="1000802"/>
            <a:ext cx="2960016" cy="5561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3581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88C507-0A5C-46B4-9051-88B2B9DF0861}"/>
              </a:ext>
            </a:extLst>
          </p:cNvPr>
          <p:cNvSpPr txBox="1"/>
          <p:nvPr/>
        </p:nvSpPr>
        <p:spPr>
          <a:xfrm>
            <a:off x="482138" y="585739"/>
            <a:ext cx="1007502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omic Sans MS" pitchFamily="66" charset="0"/>
              </a:rPr>
              <a:t>Ребята, какую одежду вы носили, когда были совсем маленькими? Как менялась ваша одежда с течением времени? </a:t>
            </a:r>
          </a:p>
        </p:txBody>
      </p:sp>
      <p:pic>
        <p:nvPicPr>
          <p:cNvPr id="5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25C801F8-EEC7-4681-AEBB-CB4EB3F10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441831">
            <a:off x="9536586" y="3044387"/>
            <a:ext cx="2711236" cy="3656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35D9A205-73B5-4413-B784-C31C727CF1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38" y="1970734"/>
            <a:ext cx="7976062" cy="488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4522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DFC77C2-AF37-481D-9069-497084EF21CE}"/>
              </a:ext>
            </a:extLst>
          </p:cNvPr>
          <p:cNvSpPr txBox="1"/>
          <p:nvPr/>
        </p:nvSpPr>
        <p:spPr>
          <a:xfrm>
            <a:off x="898525" y="238821"/>
            <a:ext cx="1014324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ОТЛИЧНАЯ РАБОТА!</a:t>
            </a:r>
          </a:p>
        </p:txBody>
      </p:sp>
      <p:pic>
        <p:nvPicPr>
          <p:cNvPr id="14338" name="Picture 2" descr="Picture background">
            <a:extLst>
              <a:ext uri="{FF2B5EF4-FFF2-40B4-BE49-F238E27FC236}">
                <a16:creationId xmlns:a16="http://schemas.microsoft.com/office/drawing/2014/main" id="{25C21CF4-19E9-492B-9E60-57232F00A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606" y="1970202"/>
            <a:ext cx="6916296" cy="4416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0920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588C507-0A5C-46B4-9051-88B2B9DF0861}"/>
              </a:ext>
            </a:extLst>
          </p:cNvPr>
          <p:cNvSpPr txBox="1"/>
          <p:nvPr/>
        </p:nvSpPr>
        <p:spPr>
          <a:xfrm>
            <a:off x="482138" y="585739"/>
            <a:ext cx="1007502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Comic Sans MS" pitchFamily="66" charset="0"/>
              </a:rPr>
              <a:t>Одежда человека меняется в зависимости от потребностей и образа жизни</a:t>
            </a:r>
          </a:p>
        </p:txBody>
      </p:sp>
      <p:pic>
        <p:nvPicPr>
          <p:cNvPr id="5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25C801F8-EEC7-4681-AEBB-CB4EB3F109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441831">
            <a:off x="9536586" y="3044387"/>
            <a:ext cx="2711236" cy="36564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2" descr="Picture background">
            <a:extLst>
              <a:ext uri="{FF2B5EF4-FFF2-40B4-BE49-F238E27FC236}">
                <a16:creationId xmlns:a16="http://schemas.microsoft.com/office/drawing/2014/main" id="{A2625FC3-9704-4B1A-9DF9-1D515279C1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138" y="1970734"/>
            <a:ext cx="7976062" cy="4887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21973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15D4D8-6605-40CC-8019-F2A1FBA0F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774" y="311316"/>
            <a:ext cx="5130042" cy="1400530"/>
          </a:xfrm>
        </p:spPr>
        <p:txBody>
          <a:bodyPr/>
          <a:lstStyle/>
          <a:p>
            <a:r>
              <a:rPr lang="ru-RU" sz="2800" b="1" dirty="0">
                <a:solidFill>
                  <a:schemeClr val="bg1"/>
                </a:solidFill>
              </a:rPr>
              <a:t>Как вы думаете – какая одежда появилась самой первой?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4F36AA1A-1E2E-42F8-993F-50F6D4713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6082" y="84841"/>
            <a:ext cx="4679029" cy="6773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Наталья\Desktop\муравей и черепаха\черепаха.png">
            <a:extLst>
              <a:ext uri="{FF2B5EF4-FFF2-40B4-BE49-F238E27FC236}">
                <a16:creationId xmlns:a16="http://schemas.microsoft.com/office/drawing/2014/main" id="{64DD21B3-8941-4D4B-A01E-3C0981BA8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158169" flipH="1">
            <a:off x="-60587" y="3434313"/>
            <a:ext cx="2711236" cy="36564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98038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1E643D-45BD-425C-8A6C-D02A18C31298}"/>
              </a:ext>
            </a:extLst>
          </p:cNvPr>
          <p:cNvSpPr txBox="1"/>
          <p:nvPr/>
        </p:nvSpPr>
        <p:spPr>
          <a:xfrm>
            <a:off x="197963" y="364271"/>
            <a:ext cx="1015266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  <a:ea typeface="Calibri" pitchFamily="34" charset="0"/>
                <a:cs typeface="Times New Roman" pitchFamily="18" charset="0"/>
              </a:rPr>
              <a:t>Первая одежда появилась ещё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  <a:ea typeface="Calibri" pitchFamily="34" charset="0"/>
                <a:cs typeface="Times New Roman" pitchFamily="18" charset="0"/>
              </a:rPr>
              <a:t>во времена первобытного человека. Материалом служили шкуры убитых диких животных, которые помогали людям согреться в холодную погоду, защитить тело от дождя или яркого солнца.</a:t>
            </a:r>
          </a:p>
        </p:txBody>
      </p:sp>
      <p:pic>
        <p:nvPicPr>
          <p:cNvPr id="7" name="Picture 8" descr="http://image.tsn.ua/media/images2/original/Feb2012/383571908.jpg">
            <a:extLst>
              <a:ext uri="{FF2B5EF4-FFF2-40B4-BE49-F238E27FC236}">
                <a16:creationId xmlns:a16="http://schemas.microsoft.com/office/drawing/2014/main" id="{8F79BDC2-2509-4808-BB58-CC9F756C7B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24" y="1818602"/>
            <a:ext cx="5447176" cy="3997736"/>
          </a:xfrm>
          <a:prstGeom prst="rect">
            <a:avLst/>
          </a:prstGeom>
          <a:noFill/>
          <a:ln w="38100">
            <a:solidFill>
              <a:srgbClr val="C80E5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newtheory.ru/wp-content/uploads/2016/03/%D0%BF%D0%B5%D1%80%D0%B2%D0%BE%D0%B1%D1%8B%D1%82%D0%BD%D1%8B%D0%B5-%D0%BB%D1%8E%D0%B4%D0%B8.jpg">
            <a:extLst>
              <a:ext uri="{FF2B5EF4-FFF2-40B4-BE49-F238E27FC236}">
                <a16:creationId xmlns:a16="http://schemas.microsoft.com/office/drawing/2014/main" id="{4A296802-AB80-486D-9953-041E3CC3A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932" y="1753156"/>
            <a:ext cx="5318110" cy="4128628"/>
          </a:xfrm>
          <a:prstGeom prst="rect">
            <a:avLst/>
          </a:prstGeom>
          <a:noFill/>
          <a:ln w="38100">
            <a:solidFill>
              <a:srgbClr val="C80E5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1110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1E643D-45BD-425C-8A6C-D02A18C31298}"/>
              </a:ext>
            </a:extLst>
          </p:cNvPr>
          <p:cNvSpPr txBox="1"/>
          <p:nvPr/>
        </p:nvSpPr>
        <p:spPr>
          <a:xfrm>
            <a:off x="197963" y="364271"/>
            <a:ext cx="1015266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  <a:ea typeface="Calibri" pitchFamily="34" charset="0"/>
                <a:cs typeface="Times New Roman" pitchFamily="18" charset="0"/>
              </a:rPr>
              <a:t>Поначалу люди просто обвязывались шкурами, но спустя время начали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  <a:ea typeface="Calibri" pitchFamily="34" charset="0"/>
                <a:cs typeface="Times New Roman" pitchFamily="18" charset="0"/>
              </a:rPr>
              <a:t>выделывать их и соединять, используя вместо иголок кости </a:t>
            </a:r>
          </a:p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  <a:ea typeface="Calibri" pitchFamily="34" charset="0"/>
                <a:cs typeface="Times New Roman" pitchFamily="18" charset="0"/>
              </a:rPr>
              <a:t>рыб, а вместо ниток – сухожилия животных.</a:t>
            </a:r>
          </a:p>
          <a:p>
            <a:pPr algn="ctr"/>
            <a:endParaRPr lang="ru-RU" sz="2000" b="1" dirty="0">
              <a:solidFill>
                <a:schemeClr val="bg1"/>
              </a:solidFill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" name="Picture 12" descr="http://www.nicefotos.ru/img/picture/May/23/f458733c5c0c60cc303a61bcaaed3141/3.jpg">
            <a:extLst>
              <a:ext uri="{FF2B5EF4-FFF2-40B4-BE49-F238E27FC236}">
                <a16:creationId xmlns:a16="http://schemas.microsoft.com/office/drawing/2014/main" id="{C7C23990-7AAB-4728-820C-4CA33482A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3" y="1687710"/>
            <a:ext cx="5665508" cy="3845824"/>
          </a:xfrm>
          <a:prstGeom prst="rect">
            <a:avLst/>
          </a:prstGeom>
          <a:noFill/>
          <a:ln w="38100">
            <a:solidFill>
              <a:srgbClr val="C80E5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ladynataly.ru/wp-content/uploads/2016/06/%D0%BA%D0%B0%D0%BC%D0%B5%D0%BD%D0%BD%D1%8B%D0%B8%CC%86-%D0%B2%D0%B5%D0%BA.jpg">
            <a:extLst>
              <a:ext uri="{FF2B5EF4-FFF2-40B4-BE49-F238E27FC236}">
                <a16:creationId xmlns:a16="http://schemas.microsoft.com/office/drawing/2014/main" id="{1D666FC0-6091-43B3-86E9-D9C5900A8F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903768"/>
            <a:ext cx="6061925" cy="3845824"/>
          </a:xfrm>
          <a:prstGeom prst="rect">
            <a:avLst/>
          </a:prstGeom>
          <a:noFill/>
          <a:ln w="38100">
            <a:solidFill>
              <a:srgbClr val="C80E55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4104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4C02238-4F99-42C0-AC91-5E9E4326C6CF}"/>
              </a:ext>
            </a:extLst>
          </p:cNvPr>
          <p:cNvSpPr txBox="1"/>
          <p:nvPr/>
        </p:nvSpPr>
        <p:spPr>
          <a:xfrm>
            <a:off x="103694" y="204016"/>
            <a:ext cx="11745798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</a:rPr>
              <a:t>Шло время, и люди научились делать ткани. Ткань состоит из нитей. Посмотрим на ткани сквозь увеличительное стекло: всюду нити переплетены! А у некоторых тканей – у марли, например, или у мешковины – это и так видно.</a:t>
            </a: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50CDA3D5-46E7-4F7E-BC82-8A2D46D5CD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61155"/>
            <a:ext cx="6726860" cy="5396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Picture background">
            <a:extLst>
              <a:ext uri="{FF2B5EF4-FFF2-40B4-BE49-F238E27FC236}">
                <a16:creationId xmlns:a16="http://schemas.microsoft.com/office/drawing/2014/main" id="{23D56996-2933-468E-8661-219DB74262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2388" y="1355103"/>
            <a:ext cx="6639611" cy="5608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9097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26AF29-B3D3-477B-8FE0-F1DE82A29396}"/>
              </a:ext>
            </a:extLst>
          </p:cNvPr>
          <p:cNvSpPr txBox="1"/>
          <p:nvPr/>
        </p:nvSpPr>
        <p:spPr>
          <a:xfrm>
            <a:off x="2045616" y="336710"/>
            <a:ext cx="68320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</a:rPr>
              <a:t>В древние времена нить скручивали пальцами . Позже появились прялки и веретено.</a:t>
            </a:r>
          </a:p>
        </p:txBody>
      </p:sp>
      <p:pic>
        <p:nvPicPr>
          <p:cNvPr id="5124" name="Picture 4" descr="Picture background">
            <a:extLst>
              <a:ext uri="{FF2B5EF4-FFF2-40B4-BE49-F238E27FC236}">
                <a16:creationId xmlns:a16="http://schemas.microsoft.com/office/drawing/2014/main" id="{744EFD2F-2C74-4601-A000-C4A8EB3AA2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3" t="20319" r="50718" b="30367"/>
          <a:stretch/>
        </p:blipFill>
        <p:spPr bwMode="auto">
          <a:xfrm>
            <a:off x="279662" y="1183064"/>
            <a:ext cx="5951456" cy="476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Picture background">
            <a:extLst>
              <a:ext uri="{FF2B5EF4-FFF2-40B4-BE49-F238E27FC236}">
                <a16:creationId xmlns:a16="http://schemas.microsoft.com/office/drawing/2014/main" id="{413D4A8C-6EFE-4A88-A582-F85046E68E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57" t="50690" r="447" b="6581"/>
          <a:stretch/>
        </p:blipFill>
        <p:spPr bwMode="auto">
          <a:xfrm>
            <a:off x="6740165" y="1489434"/>
            <a:ext cx="5172173" cy="3874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70B931A7-9BFE-4151-87D9-83188E81AA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985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051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26AF29-B3D3-477B-8FE0-F1DE82A29396}"/>
              </a:ext>
            </a:extLst>
          </p:cNvPr>
          <p:cNvSpPr txBox="1"/>
          <p:nvPr/>
        </p:nvSpPr>
        <p:spPr>
          <a:xfrm>
            <a:off x="2045616" y="336710"/>
            <a:ext cx="68320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+mj-lt"/>
              </a:rPr>
              <a:t>Позже появился прядильный станок</a:t>
            </a:r>
          </a:p>
        </p:txBody>
      </p:sp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C65AC207-2BAF-4B68-8261-3D163E9653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3448" y="820132"/>
            <a:ext cx="9559614" cy="6037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9946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Другая 7">
      <a:dk1>
        <a:sysClr val="windowText" lastClr="000000"/>
      </a:dk1>
      <a:lt1>
        <a:sysClr val="window" lastClr="FFFFFF"/>
      </a:lt1>
      <a:dk2>
        <a:srgbClr val="E2CEE1"/>
      </a:dk2>
      <a:lt2>
        <a:srgbClr val="EBEBEB"/>
      </a:lt2>
      <a:accent1>
        <a:srgbClr val="4F2F4D"/>
      </a:accent1>
      <a:accent2>
        <a:srgbClr val="C59DC3"/>
      </a:accent2>
      <a:accent3>
        <a:srgbClr val="E6B729"/>
      </a:accent3>
      <a:accent4>
        <a:srgbClr val="764674"/>
      </a:accent4>
      <a:accent5>
        <a:srgbClr val="D8BED7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69</TotalTime>
  <Words>474</Words>
  <Application>Microsoft Office PowerPoint</Application>
  <PresentationFormat>Широкоэкранный</PresentationFormat>
  <Paragraphs>30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Century Gothic</vt:lpstr>
      <vt:lpstr>Comic Sans MS</vt:lpstr>
      <vt:lpstr>Wingdings 3</vt:lpstr>
      <vt:lpstr>Ион</vt:lpstr>
      <vt:lpstr>Урок окружающего мира 1 класс</vt:lpstr>
      <vt:lpstr>Презентация PowerPoint</vt:lpstr>
      <vt:lpstr>Презентация PowerPoint</vt:lpstr>
      <vt:lpstr>Как вы думаете – какая одежда появилась самой первой?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окружающего мира 1 класс</dc:title>
  <dc:creator>Учитель</dc:creator>
  <cp:lastModifiedBy>Учитель</cp:lastModifiedBy>
  <cp:revision>9</cp:revision>
  <dcterms:created xsi:type="dcterms:W3CDTF">2025-02-24T08:13:54Z</dcterms:created>
  <dcterms:modified xsi:type="dcterms:W3CDTF">2025-02-24T09:23:52Z</dcterms:modified>
</cp:coreProperties>
</file>